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notesSlides/notesSlide7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84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CF17AE-7AF1-7541-8F2F-4E6F390E2539}" type="datetimeFigureOut">
              <a:rPr lang="en-US" smtClean="0"/>
              <a:t>4/29/13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1C6DF3-E1CE-934C-A247-EC911139E70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4B1BBE-CBA3-FB47-82DD-5FE7714270DC}" type="slidenum">
              <a:rPr lang="en-US"/>
              <a:pPr/>
              <a:t>2</a:t>
            </a:fld>
            <a:endParaRPr lang="en-US"/>
          </a:p>
        </p:txBody>
      </p:sp>
      <p:sp>
        <p:nvSpPr>
          <p:cNvPr id="583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0C3E69-296B-344D-962D-7194AFBB50C5}" type="slidenum">
              <a:rPr lang="en-US"/>
              <a:pPr/>
              <a:t>3</a:t>
            </a:fld>
            <a:endParaRPr lang="en-US"/>
          </a:p>
        </p:txBody>
      </p:sp>
      <p:sp>
        <p:nvSpPr>
          <p:cNvPr id="593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E4BC1F-03E0-904B-8D40-5F29530D856E}" type="slidenum">
              <a:rPr lang="en-US"/>
              <a:pPr/>
              <a:t>4</a:t>
            </a:fld>
            <a:endParaRPr lang="en-US"/>
          </a:p>
        </p:txBody>
      </p:sp>
      <p:sp>
        <p:nvSpPr>
          <p:cNvPr id="921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807A98-59F6-3744-AEAD-E704C8F08653}" type="slidenum">
              <a:rPr lang="en-US"/>
              <a:pPr/>
              <a:t>5</a:t>
            </a:fld>
            <a:endParaRPr lang="en-US"/>
          </a:p>
        </p:txBody>
      </p:sp>
      <p:sp>
        <p:nvSpPr>
          <p:cNvPr id="604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193591-152D-8047-B597-073D8571C96A}" type="slidenum">
              <a:rPr lang="en-US"/>
              <a:pPr/>
              <a:t>6</a:t>
            </a:fld>
            <a:endParaRPr lang="en-US"/>
          </a:p>
        </p:txBody>
      </p:sp>
      <p:sp>
        <p:nvSpPr>
          <p:cNvPr id="614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20C09E-8491-0D45-8436-3E40B09D3086}" type="slidenum">
              <a:rPr lang="en-US"/>
              <a:pPr/>
              <a:t>7</a:t>
            </a:fld>
            <a:endParaRPr lang="en-US"/>
          </a:p>
        </p:txBody>
      </p:sp>
      <p:sp>
        <p:nvSpPr>
          <p:cNvPr id="819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589B16-AD6D-6A4B-A1C0-E8272A46DE8C}" type="slidenum">
              <a:rPr lang="en-US"/>
              <a:pPr/>
              <a:t>8</a:t>
            </a:fld>
            <a:endParaRPr lang="en-US"/>
          </a:p>
        </p:txBody>
      </p:sp>
      <p:sp>
        <p:nvSpPr>
          <p:cNvPr id="624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02FAD-E5FD-9548-91FC-6C835CE279CC}" type="datetimeFigureOut">
              <a:rPr lang="en-US" smtClean="0"/>
              <a:t>4/29/13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855A-DD12-0E4D-836C-CF661C4E26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02FAD-E5FD-9548-91FC-6C835CE279CC}" type="datetimeFigureOut">
              <a:rPr lang="en-US" smtClean="0"/>
              <a:t>4/29/13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855A-DD12-0E4D-836C-CF661C4E26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02FAD-E5FD-9548-91FC-6C835CE279CC}" type="datetimeFigureOut">
              <a:rPr lang="en-US" smtClean="0"/>
              <a:t>4/29/13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855A-DD12-0E4D-836C-CF661C4E26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02FAD-E5FD-9548-91FC-6C835CE279CC}" type="datetimeFigureOut">
              <a:rPr lang="en-US" smtClean="0"/>
              <a:t>4/29/13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855A-DD12-0E4D-836C-CF661C4E26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02FAD-E5FD-9548-91FC-6C835CE279CC}" type="datetimeFigureOut">
              <a:rPr lang="en-US" smtClean="0"/>
              <a:t>4/29/13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855A-DD12-0E4D-836C-CF661C4E26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02FAD-E5FD-9548-91FC-6C835CE279CC}" type="datetimeFigureOut">
              <a:rPr lang="en-US" smtClean="0"/>
              <a:t>4/29/13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855A-DD12-0E4D-836C-CF661C4E26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02FAD-E5FD-9548-91FC-6C835CE279CC}" type="datetimeFigureOut">
              <a:rPr lang="en-US" smtClean="0"/>
              <a:t>4/29/13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855A-DD12-0E4D-836C-CF661C4E26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02FAD-E5FD-9548-91FC-6C835CE279CC}" type="datetimeFigureOut">
              <a:rPr lang="en-US" smtClean="0"/>
              <a:t>4/29/13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855A-DD12-0E4D-836C-CF661C4E26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02FAD-E5FD-9548-91FC-6C835CE279CC}" type="datetimeFigureOut">
              <a:rPr lang="en-US" smtClean="0"/>
              <a:t>4/29/13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855A-DD12-0E4D-836C-CF661C4E26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02FAD-E5FD-9548-91FC-6C835CE279CC}" type="datetimeFigureOut">
              <a:rPr lang="en-US" smtClean="0"/>
              <a:t>4/29/13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855A-DD12-0E4D-836C-CF661C4E26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02FAD-E5FD-9548-91FC-6C835CE279CC}" type="datetimeFigureOut">
              <a:rPr lang="en-US" smtClean="0"/>
              <a:t>4/29/13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0855A-DD12-0E4D-836C-CF661C4E26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B02FAD-E5FD-9548-91FC-6C835CE279CC}" type="datetimeFigureOut">
              <a:rPr lang="en-US" smtClean="0"/>
              <a:t>4/29/13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0855A-DD12-0E4D-836C-CF661C4E269B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Bureaucracies Are Organized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pp. 479-483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/>
              <a:t>How Bureaucracies Are Organized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The Cabinet Departments</a:t>
            </a:r>
          </a:p>
          <a:p>
            <a:pPr lvl="1">
              <a:lnSpc>
                <a:spcPct val="90000"/>
              </a:lnSpc>
            </a:pPr>
            <a:r>
              <a:rPr lang="en-US"/>
              <a:t>Thirteen Cabinet departments headed by a secretary</a:t>
            </a:r>
          </a:p>
          <a:p>
            <a:pPr lvl="1">
              <a:lnSpc>
                <a:spcPct val="90000"/>
              </a:lnSpc>
            </a:pPr>
            <a:r>
              <a:rPr lang="en-US"/>
              <a:t>Department of Justice headed by Attorney General</a:t>
            </a:r>
          </a:p>
          <a:p>
            <a:pPr lvl="1">
              <a:lnSpc>
                <a:spcPct val="90000"/>
              </a:lnSpc>
            </a:pPr>
            <a:r>
              <a:rPr lang="en-US"/>
              <a:t>Each has its own budget, staff, and policy areas</a:t>
            </a:r>
          </a:p>
          <a:p>
            <a:pPr lvl="1">
              <a:lnSpc>
                <a:spcPct val="90000"/>
              </a:lnSpc>
            </a:pPr>
            <a:r>
              <a:rPr lang="en-US"/>
              <a:t>Status as a cabinet department can be controversial</a:t>
            </a:r>
          </a:p>
          <a:p>
            <a:pPr lvl="2">
              <a:lnSpc>
                <a:spcPct val="90000"/>
              </a:lnSpc>
            </a:pPr>
            <a:r>
              <a:rPr lang="en-US"/>
              <a:t>Republicans have tried to disband Departments of Education, Energy, and Commerce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bldLvl="2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2" name="Rectangle 12"/>
          <p:cNvSpPr>
            <a:spLocks noChangeArrowheads="1"/>
          </p:cNvSpPr>
          <p:nvPr/>
        </p:nvSpPr>
        <p:spPr bwMode="auto">
          <a:xfrm>
            <a:off x="457200" y="1524000"/>
            <a:ext cx="8229600" cy="4724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How Bureaucracies Are Organized</a:t>
            </a:r>
          </a:p>
        </p:txBody>
      </p:sp>
      <p:pic>
        <p:nvPicPr>
          <p:cNvPr id="35850" name="Picture 10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1524000"/>
            <a:ext cx="8229600" cy="755650"/>
          </a:xfrm>
          <a:noFill/>
          <a:ln/>
        </p:spPr>
      </p:pic>
      <p:pic>
        <p:nvPicPr>
          <p:cNvPr id="35851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2057400"/>
            <a:ext cx="7391400" cy="407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ChangeArrowheads="1"/>
          </p:cNvSpPr>
          <p:nvPr/>
        </p:nvSpPr>
        <p:spPr bwMode="auto">
          <a:xfrm>
            <a:off x="457200" y="1524000"/>
            <a:ext cx="8229600" cy="4724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How Bureaucracies Are Organized</a:t>
            </a:r>
          </a:p>
        </p:txBody>
      </p:sp>
      <p:pic>
        <p:nvPicPr>
          <p:cNvPr id="91140" name="Picture 4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1524000"/>
            <a:ext cx="8229600" cy="755650"/>
          </a:xfrm>
          <a:noFill/>
          <a:ln/>
        </p:spPr>
      </p:pic>
      <p:pic>
        <p:nvPicPr>
          <p:cNvPr id="9114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6800" y="2133600"/>
            <a:ext cx="6964363" cy="409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/>
              <a:t>How Bureaucracies Are Organized</a:t>
            </a:r>
          </a:p>
        </p:txBody>
      </p:sp>
      <p:pic>
        <p:nvPicPr>
          <p:cNvPr id="37899" name="Picture 11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189163" y="1600200"/>
            <a:ext cx="4765675" cy="4525963"/>
          </a:xfrm>
          <a:noFill/>
          <a:ln/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/>
              <a:t>How Bureaucracies Are Organized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Independent Regulatory Agencies</a:t>
            </a:r>
          </a:p>
          <a:p>
            <a:pPr lvl="1"/>
            <a:r>
              <a:rPr lang="en-US"/>
              <a:t>Independent Regulatory Agency: responsible for some sector of the economy making rules and judging disputes to protect the public interest</a:t>
            </a:r>
          </a:p>
          <a:p>
            <a:pPr lvl="2"/>
            <a:r>
              <a:rPr lang="en-US"/>
              <a:t>Federal Communications Commission (FCC)</a:t>
            </a:r>
          </a:p>
          <a:p>
            <a:pPr lvl="2"/>
            <a:r>
              <a:rPr lang="en-US"/>
              <a:t>Federal Trade Commission (FTC)</a:t>
            </a:r>
          </a:p>
          <a:p>
            <a:pPr lvl="2"/>
            <a:r>
              <a:rPr lang="en-US"/>
              <a:t>Securities and Exchange Commission (SEC)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bldLvl="2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/>
              <a:t>How Bureaucracies Are Organized</a:t>
            </a:r>
            <a:endParaRPr lang="en-US" sz="4000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Independent Regulatory Agencies</a:t>
            </a:r>
          </a:p>
          <a:p>
            <a:pPr lvl="1"/>
            <a:r>
              <a:rPr lang="en-US"/>
              <a:t>Headed by a commission of 5-10 people</a:t>
            </a:r>
          </a:p>
          <a:p>
            <a:pPr lvl="1"/>
            <a:r>
              <a:rPr lang="en-US"/>
              <a:t>Rule making is an important function watched by interest groups and citizens alike</a:t>
            </a:r>
          </a:p>
          <a:p>
            <a:pPr lvl="1"/>
            <a:r>
              <a:rPr lang="en-US"/>
              <a:t>Concern over “capture” of the agencies</a:t>
            </a:r>
          </a:p>
          <a:p>
            <a:pPr lvl="2"/>
            <a:r>
              <a:rPr lang="en-US"/>
              <a:t>Agencies act on behalf of the industry they are supposed to regulate, not the public interest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/>
              <a:t>How Bureaucracies Are Organized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Government Corporations</a:t>
            </a:r>
          </a:p>
          <a:p>
            <a:pPr lvl="1"/>
            <a:r>
              <a:rPr lang="en-US" dirty="0"/>
              <a:t>Business-like–provide services like private companies and typically charge for them</a:t>
            </a:r>
          </a:p>
          <a:p>
            <a:pPr lvl="2"/>
            <a:r>
              <a:rPr lang="en-US" dirty="0"/>
              <a:t>Postal Service and Amtrak</a:t>
            </a:r>
          </a:p>
          <a:p>
            <a:r>
              <a:rPr lang="en-US" dirty="0"/>
              <a:t>Independent Executive Agencies</a:t>
            </a:r>
          </a:p>
          <a:p>
            <a:pPr lvl="1"/>
            <a:r>
              <a:rPr lang="en-US" dirty="0"/>
              <a:t>The agencies that don’t fit in anywhere else</a:t>
            </a:r>
          </a:p>
          <a:p>
            <a:pPr lvl="1"/>
            <a:r>
              <a:rPr lang="en-US" dirty="0"/>
              <a:t>General Services Administration (GSA)</a:t>
            </a:r>
          </a:p>
          <a:p>
            <a:pPr lvl="1"/>
            <a:r>
              <a:rPr lang="en-US" dirty="0"/>
              <a:t>NASA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bldLvl="2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227</Words>
  <Application>Microsoft Macintosh PowerPoint</Application>
  <PresentationFormat>On-screen Show (4:3)</PresentationFormat>
  <Paragraphs>39</Paragraphs>
  <Slides>8</Slides>
  <Notes>7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How Bureaucracies Are Organized</vt:lpstr>
      <vt:lpstr>How Bureaucracies Are Organized</vt:lpstr>
      <vt:lpstr>How Bureaucracies Are Organized</vt:lpstr>
      <vt:lpstr>How Bureaucracies Are Organized</vt:lpstr>
      <vt:lpstr>How Bureaucracies Are Organized</vt:lpstr>
      <vt:lpstr>How Bureaucracies Are Organized</vt:lpstr>
      <vt:lpstr>How Bureaucracies Are Organized</vt:lpstr>
      <vt:lpstr>How Bureaucracies Are Organized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Bureaucracies Are Organized</dc:title>
  <dc:creator>madisonk</dc:creator>
  <cp:lastModifiedBy>madisonk</cp:lastModifiedBy>
  <cp:revision>3</cp:revision>
  <dcterms:created xsi:type="dcterms:W3CDTF">2013-04-29T14:56:02Z</dcterms:created>
  <dcterms:modified xsi:type="dcterms:W3CDTF">2013-04-29T14:58:58Z</dcterms:modified>
</cp:coreProperties>
</file>